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Gelasi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GUupkdEGUVlnZcNSThOtQnyfC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elasi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Gelasio-italic.fntdata"/><Relationship Id="rId14" Type="http://schemas.openxmlformats.org/officeDocument/2006/relationships/font" Target="fonts/Gelasio-bold.fntdata"/><Relationship Id="rId17" Type="http://customschemas.google.com/relationships/presentationmetadata" Target="metadata"/><Relationship Id="rId16" Type="http://schemas.openxmlformats.org/officeDocument/2006/relationships/font" Target="fonts/Gelasi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c846f80db9_7_2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g3c846f80db9_7_2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g3c846f80db9_7_2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c846f80db9_7_56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g3c846f80db9_7_56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g3c846f80db9_7_5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c846f80db9_7_6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c846f80db9_7_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c846f80db9_7_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g3c846f80db9_7_6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846f80db9_7_6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c846f80db9_7_6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g3c846f80db9_7_6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846f80db9_7_7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c846f80db9_7_7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g3c846f80db9_7_7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846f80db9_7_7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c846f80db9_7_7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g3c846f80db9_7_7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846f80db9_7_7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c846f80db9_7_7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g3c846f80db9_7_7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846f80db9_7_8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c846f80db9_7_8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g3c846f80db9_7_8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c846f80db9_7_8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c846f80db9_7_8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g3c846f80db9_7_8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c846f80db9_7_9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c846f80db9_7_9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g3c846f80db9_7_9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c846f80db9_7_25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g3c846f80db9_7_2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c846f80db9_7_28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g3c846f80db9_7_28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g3c846f80db9_7_2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c846f80db9_7_32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g3c846f80db9_7_32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g3c846f80db9_7_32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g3c846f80db9_7_3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c846f80db9_7_37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g3c846f80db9_7_3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c846f80db9_7_40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g3c846f80db9_7_40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g3c846f80db9_7_4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c846f80db9_7_44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g3c846f80db9_7_4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c846f80db9_7_47"/>
          <p:cNvSpPr/>
          <p:nvPr/>
        </p:nvSpPr>
        <p:spPr>
          <a:xfrm>
            <a:off x="7315200" y="40"/>
            <a:ext cx="7315200" cy="82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c846f80db9_7_47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g3c846f80db9_7_47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g3c846f80db9_7_47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c846f80db9_7_4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c846f80db9_7_53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g3c846f80db9_7_5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c846f80db9_7_17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c846f80db9_7_17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Char char="●"/>
              <a:defRPr sz="2900">
                <a:solidFill>
                  <a:schemeClr val="lt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3c846f80db9_7_1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lt2"/>
                </a:solidFill>
              </a:defRPr>
            </a:lvl1pPr>
            <a:lvl2pPr lvl="1" algn="r">
              <a:buNone/>
              <a:defRPr sz="1600">
                <a:solidFill>
                  <a:schemeClr val="lt2"/>
                </a:solidFill>
              </a:defRPr>
            </a:lvl2pPr>
            <a:lvl3pPr lvl="2" algn="r">
              <a:buNone/>
              <a:defRPr sz="1600">
                <a:solidFill>
                  <a:schemeClr val="lt2"/>
                </a:solidFill>
              </a:defRPr>
            </a:lvl3pPr>
            <a:lvl4pPr lvl="3" algn="r">
              <a:buNone/>
              <a:defRPr sz="1600">
                <a:solidFill>
                  <a:schemeClr val="lt2"/>
                </a:solidFill>
              </a:defRPr>
            </a:lvl4pPr>
            <a:lvl5pPr lvl="4" algn="r">
              <a:buNone/>
              <a:defRPr sz="1600">
                <a:solidFill>
                  <a:schemeClr val="lt2"/>
                </a:solidFill>
              </a:defRPr>
            </a:lvl5pPr>
            <a:lvl6pPr lvl="5" algn="r">
              <a:buNone/>
              <a:defRPr sz="1600">
                <a:solidFill>
                  <a:schemeClr val="lt2"/>
                </a:solidFill>
              </a:defRPr>
            </a:lvl6pPr>
            <a:lvl7pPr lvl="6" algn="r">
              <a:buNone/>
              <a:defRPr sz="1600">
                <a:solidFill>
                  <a:schemeClr val="lt2"/>
                </a:solidFill>
              </a:defRPr>
            </a:lvl7pPr>
            <a:lvl8pPr lvl="7" algn="r">
              <a:buNone/>
              <a:defRPr sz="1600">
                <a:solidFill>
                  <a:schemeClr val="lt2"/>
                </a:solidFill>
              </a:defRPr>
            </a:lvl8pPr>
            <a:lvl9pPr lvl="8" algn="r">
              <a:buNone/>
              <a:defRPr sz="16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7074874" y="250288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4450"/>
              <a:buFont typeface="Gelasio"/>
              <a:buNone/>
            </a:pPr>
            <a:r>
              <a:rPr b="0" i="0" lang="en-US" sz="445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Not Doomsday</a:t>
            </a:r>
            <a:endParaRPr b="0" i="0" sz="4450" u="none" cap="none" strike="noStrike"/>
          </a:p>
        </p:txBody>
      </p:sp>
      <p:sp>
        <p:nvSpPr>
          <p:cNvPr id="93" name="Google Shape;93;p1"/>
          <p:cNvSpPr/>
          <p:nvPr/>
        </p:nvSpPr>
        <p:spPr>
          <a:xfrm>
            <a:off x="6280204" y="3313884"/>
            <a:ext cx="75564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AI-Powered Disaster Intelligence Platform</a:t>
            </a:r>
            <a:endParaRPr b="0" i="0" sz="2200" u="none" cap="none" strike="noStrike"/>
          </a:p>
        </p:txBody>
      </p:sp>
      <p:sp>
        <p:nvSpPr>
          <p:cNvPr id="94" name="Google Shape;94;p1"/>
          <p:cNvSpPr/>
          <p:nvPr/>
        </p:nvSpPr>
        <p:spPr>
          <a:xfrm>
            <a:off x="6280190" y="3743358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95" name="Google Shape;95;p1"/>
          <p:cNvSpPr/>
          <p:nvPr/>
        </p:nvSpPr>
        <p:spPr>
          <a:xfrm>
            <a:off x="6027736" y="4525975"/>
            <a:ext cx="7974300" cy="24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rPr b="1" lang="en-US" sz="17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Vedant Ranade</a:t>
            </a:r>
            <a:endParaRPr b="1"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rPr b="1" lang="en-US" sz="17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Viraj Paradkar</a:t>
            </a:r>
            <a:endParaRPr b="1"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rPr b="1" lang="en-US" sz="17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Vashistha Pandya</a:t>
            </a:r>
            <a:endParaRPr b="1"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rPr b="1" lang="en-US" sz="17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Atharva Keskar</a:t>
            </a:r>
            <a:endParaRPr b="1"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rPr b="1" lang="en-US" sz="17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Soham Santra</a:t>
            </a:r>
            <a:endParaRPr b="1"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t/>
            </a:r>
            <a:endParaRPr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50"/>
              <a:buFont typeface="Gelasio"/>
              <a:buNone/>
            </a:pPr>
            <a:r>
              <a:t/>
            </a:r>
            <a:endParaRPr sz="17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6203275" y="844510"/>
            <a:ext cx="7710249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4000"/>
              <a:buFont typeface="Gelasio"/>
              <a:buNone/>
            </a:pPr>
            <a:r>
              <a:rPr b="0" i="0" lang="en-US" sz="40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Why Better Prediction Matters Now</a:t>
            </a:r>
            <a:endParaRPr b="0" i="0" sz="4000" u="none" cap="none" strike="noStrike"/>
          </a:p>
        </p:txBody>
      </p:sp>
      <p:sp>
        <p:nvSpPr>
          <p:cNvPr id="104" name="Google Shape;104;p2"/>
          <p:cNvSpPr/>
          <p:nvPr/>
        </p:nvSpPr>
        <p:spPr>
          <a:xfrm>
            <a:off x="6203275" y="2402086"/>
            <a:ext cx="3762613" cy="3022402"/>
          </a:xfrm>
          <a:prstGeom prst="roundRect">
            <a:avLst>
              <a:gd fmla="val 1017" name="adj"/>
            </a:avLst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389138" y="2482404"/>
            <a:ext cx="30636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The High-Stakes Challenge</a:t>
            </a:r>
            <a:endParaRPr b="0" i="0" sz="2000" u="none" cap="none" strike="noStrike"/>
          </a:p>
        </p:txBody>
      </p:sp>
      <p:sp>
        <p:nvSpPr>
          <p:cNvPr id="106" name="Google Shape;106;p2"/>
          <p:cNvSpPr/>
          <p:nvPr/>
        </p:nvSpPr>
        <p:spPr>
          <a:xfrm>
            <a:off x="6408075" y="3104064"/>
            <a:ext cx="33531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lasi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False alarms erode public trust and waste resources, while missed threats cost lives, property, and economic stability. Emergency managers face an impossible balance between caution and credibility.</a:t>
            </a:r>
            <a:endParaRPr b="0" i="0" sz="1500" u="none" cap="none" strike="noStrike"/>
          </a:p>
        </p:txBody>
      </p:sp>
      <p:sp>
        <p:nvSpPr>
          <p:cNvPr id="107" name="Google Shape;107;p2"/>
          <p:cNvSpPr/>
          <p:nvPr/>
        </p:nvSpPr>
        <p:spPr>
          <a:xfrm>
            <a:off x="10150793" y="2402086"/>
            <a:ext cx="3762732" cy="3022402"/>
          </a:xfrm>
          <a:prstGeom prst="roundRect">
            <a:avLst>
              <a:gd fmla="val 1017" name="adj"/>
            </a:avLst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10355505" y="2515064"/>
            <a:ext cx="256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Current System Gaps</a:t>
            </a:r>
            <a:endParaRPr b="0" i="0" sz="2000" u="none" cap="none" strike="noStrike"/>
          </a:p>
        </p:txBody>
      </p:sp>
      <p:sp>
        <p:nvSpPr>
          <p:cNvPr id="109" name="Google Shape;109;p2"/>
          <p:cNvSpPr/>
          <p:nvPr/>
        </p:nvSpPr>
        <p:spPr>
          <a:xfrm>
            <a:off x="10344129" y="3039378"/>
            <a:ext cx="33531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lasi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Fragmented early warning systems operate in silos, lack real-time validation, and struggle with interconnected threat cascades. Different agencies monitor different hazards without unified risk assessment.</a:t>
            </a:r>
            <a:endParaRPr b="0" i="0" sz="1500" u="none" cap="none" strike="noStrike"/>
          </a:p>
        </p:txBody>
      </p:sp>
      <p:sp>
        <p:nvSpPr>
          <p:cNvPr id="110" name="Google Shape;110;p2"/>
          <p:cNvSpPr/>
          <p:nvPr/>
        </p:nvSpPr>
        <p:spPr>
          <a:xfrm>
            <a:off x="6203275" y="5609392"/>
            <a:ext cx="7710249" cy="1775579"/>
          </a:xfrm>
          <a:prstGeom prst="roundRect">
            <a:avLst>
              <a:gd fmla="val 1730" name="adj"/>
            </a:avLst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6408063" y="5756799"/>
            <a:ext cx="2888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lasio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Rising Threat Complexity</a:t>
            </a:r>
            <a:endParaRPr b="0" i="0" sz="2000" u="none" cap="none" strike="noStrike"/>
          </a:p>
        </p:txBody>
      </p:sp>
      <p:sp>
        <p:nvSpPr>
          <p:cNvPr id="112" name="Google Shape;112;p2"/>
          <p:cNvSpPr/>
          <p:nvPr/>
        </p:nvSpPr>
        <p:spPr>
          <a:xfrm>
            <a:off x="6408063" y="6245066"/>
            <a:ext cx="7300674" cy="9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lasi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Climate change intensifies extreme weather events, while urbanization concentrates populations in vulnerable zones. The intersection of natural and technological hazards demands smarter intelligence.</a:t>
            </a:r>
            <a:endParaRPr b="0" i="0" sz="1600" u="none" cap="none" strike="noStrike"/>
          </a:p>
        </p:txBody>
      </p:sp>
      <p:pic>
        <p:nvPicPr>
          <p:cNvPr id="113" name="Google Shape;1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525"/>
            <a:ext cx="5486401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1303973" y="501610"/>
            <a:ext cx="8266033" cy="544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3400"/>
              <a:buFont typeface="Gelasio"/>
              <a:buNone/>
            </a:pPr>
            <a:r>
              <a:rPr b="0" i="0" lang="en-US" sz="34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Intelligent Multi-Hazard Analysis Platform</a:t>
            </a:r>
            <a:endParaRPr b="0" i="0" sz="3400" u="none" cap="none" strike="noStrike"/>
          </a:p>
        </p:txBody>
      </p:sp>
      <p:sp>
        <p:nvSpPr>
          <p:cNvPr id="121" name="Google Shape;121;p3"/>
          <p:cNvSpPr/>
          <p:nvPr/>
        </p:nvSpPr>
        <p:spPr>
          <a:xfrm>
            <a:off x="1303973" y="1397326"/>
            <a:ext cx="305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1700"/>
              <a:buFont typeface="Gelasio"/>
              <a:buNone/>
            </a:pPr>
            <a:r>
              <a:rPr b="0" i="0" lang="en-US" sz="18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Platform Architecture Overview</a:t>
            </a:r>
            <a:endParaRPr b="0" i="0" sz="1800" u="none" cap="none" strike="noStrike"/>
          </a:p>
        </p:txBody>
      </p:sp>
      <p:sp>
        <p:nvSpPr>
          <p:cNvPr id="122" name="Google Shape;122;p3"/>
          <p:cNvSpPr/>
          <p:nvPr/>
        </p:nvSpPr>
        <p:spPr>
          <a:xfrm>
            <a:off x="1303998" y="2227592"/>
            <a:ext cx="39315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0" i="0" lang="en-US" sz="15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A unified AI engine that continuously monitors, analyzes, and validates multi-hazard risks across earthquakes, floods, wildfires, pandemics, </a:t>
            </a:r>
            <a:r>
              <a:rPr lang="en-US" sz="15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solar flares and even volcanoes</a:t>
            </a:r>
            <a:r>
              <a:rPr b="0" i="0" lang="en-US" sz="15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. Integrates real-time feeds from USGS, NOAA, FIRMS, WHO, and 15+ authoritative sources.</a:t>
            </a:r>
            <a:endParaRPr b="0" i="0" sz="1550" u="none" cap="none" strike="noStrike"/>
          </a:p>
        </p:txBody>
      </p:sp>
      <p:sp>
        <p:nvSpPr>
          <p:cNvPr id="123" name="Google Shape;123;p3"/>
          <p:cNvSpPr/>
          <p:nvPr/>
        </p:nvSpPr>
        <p:spPr>
          <a:xfrm>
            <a:off x="1303998" y="4617931"/>
            <a:ext cx="39315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0" i="0" lang="en-US" sz="15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The LLM-powered validation engine applies cascade reasoning to identify interconnected threats and provides confidence scores for every prediction.</a:t>
            </a:r>
            <a:endParaRPr b="0" i="0" sz="1550" u="none" cap="none" strike="noStrike"/>
          </a:p>
        </p:txBody>
      </p:sp>
      <p:sp>
        <p:nvSpPr>
          <p:cNvPr id="124" name="Google Shape;124;p3"/>
          <p:cNvSpPr/>
          <p:nvPr/>
        </p:nvSpPr>
        <p:spPr>
          <a:xfrm>
            <a:off x="1303973" y="5976818"/>
            <a:ext cx="174188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1" lang="en-US" sz="20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1</a:t>
            </a:r>
            <a:endParaRPr b="1" i="0" sz="2250" u="none" cap="none" strike="noStrike"/>
          </a:p>
        </p:txBody>
      </p:sp>
      <p:sp>
        <p:nvSpPr>
          <p:cNvPr id="125" name="Google Shape;125;p3"/>
          <p:cNvSpPr/>
          <p:nvPr/>
        </p:nvSpPr>
        <p:spPr>
          <a:xfrm>
            <a:off x="1303973" y="6249948"/>
            <a:ext cx="5944195" cy="22860"/>
          </a:xfrm>
          <a:prstGeom prst="rect">
            <a:avLst/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1303973" y="6382702"/>
            <a:ext cx="399371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Data ingestion from authoritative sources</a:t>
            </a:r>
            <a:endParaRPr b="0" i="0" sz="1700" u="none" cap="none" strike="noStrike"/>
          </a:p>
        </p:txBody>
      </p:sp>
      <p:sp>
        <p:nvSpPr>
          <p:cNvPr id="127" name="Google Shape;127;p3"/>
          <p:cNvSpPr/>
          <p:nvPr/>
        </p:nvSpPr>
        <p:spPr>
          <a:xfrm>
            <a:off x="7381994" y="5976818"/>
            <a:ext cx="174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1" lang="en-US" sz="20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2</a:t>
            </a:r>
            <a:endParaRPr b="1" i="0" sz="2050" u="none" cap="none" strike="noStrike"/>
          </a:p>
        </p:txBody>
      </p:sp>
      <p:sp>
        <p:nvSpPr>
          <p:cNvPr id="128" name="Google Shape;128;p3"/>
          <p:cNvSpPr/>
          <p:nvPr/>
        </p:nvSpPr>
        <p:spPr>
          <a:xfrm>
            <a:off x="7381994" y="6249948"/>
            <a:ext cx="5944314" cy="22860"/>
          </a:xfrm>
          <a:prstGeom prst="rect">
            <a:avLst/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7381994" y="6382702"/>
            <a:ext cx="4518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Multi-agent AI analysis with cascade reasoning</a:t>
            </a:r>
            <a:endParaRPr b="0" i="0" sz="1700" u="none" cap="none" strike="noStrike"/>
          </a:p>
        </p:txBody>
      </p:sp>
      <p:sp>
        <p:nvSpPr>
          <p:cNvPr id="130" name="Google Shape;130;p3"/>
          <p:cNvSpPr/>
          <p:nvPr/>
        </p:nvSpPr>
        <p:spPr>
          <a:xfrm>
            <a:off x="1303975" y="6919324"/>
            <a:ext cx="174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1" lang="en-US" sz="20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3</a:t>
            </a:r>
            <a:endParaRPr b="1" i="0" sz="2050" u="none" cap="none" strike="noStrike"/>
          </a:p>
        </p:txBody>
      </p:sp>
      <p:sp>
        <p:nvSpPr>
          <p:cNvPr id="131" name="Google Shape;131;p3"/>
          <p:cNvSpPr/>
          <p:nvPr/>
        </p:nvSpPr>
        <p:spPr>
          <a:xfrm>
            <a:off x="1303973" y="7192447"/>
            <a:ext cx="5944195" cy="22860"/>
          </a:xfrm>
          <a:prstGeom prst="rect">
            <a:avLst/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1303973" y="7325201"/>
            <a:ext cx="3504367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Confidence validation across models</a:t>
            </a:r>
            <a:endParaRPr b="0" i="0" sz="1700" u="none" cap="none" strike="noStrike"/>
          </a:p>
        </p:txBody>
      </p:sp>
      <p:sp>
        <p:nvSpPr>
          <p:cNvPr id="133" name="Google Shape;133;p3"/>
          <p:cNvSpPr/>
          <p:nvPr/>
        </p:nvSpPr>
        <p:spPr>
          <a:xfrm>
            <a:off x="7382000" y="6884725"/>
            <a:ext cx="174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1" lang="en-US" sz="20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4</a:t>
            </a:r>
            <a:endParaRPr b="1" i="0" sz="2050" u="none" cap="none" strike="noStrike"/>
          </a:p>
        </p:txBody>
      </p:sp>
      <p:sp>
        <p:nvSpPr>
          <p:cNvPr id="134" name="Google Shape;134;p3"/>
          <p:cNvSpPr/>
          <p:nvPr/>
        </p:nvSpPr>
        <p:spPr>
          <a:xfrm>
            <a:off x="7381994" y="7192447"/>
            <a:ext cx="5944314" cy="22860"/>
          </a:xfrm>
          <a:prstGeom prst="rect">
            <a:avLst/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7381994" y="7325201"/>
            <a:ext cx="361021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700"/>
              <a:buFont typeface="Gelasio"/>
              <a:buNone/>
            </a:pPr>
            <a:r>
              <a:rPr b="0" i="0" lang="en-US" sz="17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Personalized risk assessment delivery</a:t>
            </a:r>
            <a:endParaRPr b="0" i="0" sz="1700" u="none" cap="none" strike="noStrike"/>
          </a:p>
        </p:txBody>
      </p:sp>
      <p:pic>
        <p:nvPicPr>
          <p:cNvPr id="136" name="Google Shape;13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325" y="1137225"/>
            <a:ext cx="8021949" cy="50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/>
          <p:nvPr/>
        </p:nvSpPr>
        <p:spPr>
          <a:xfrm>
            <a:off x="6336024" y="895075"/>
            <a:ext cx="7355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4100"/>
              <a:buFont typeface="Gelasio"/>
              <a:buNone/>
            </a:pPr>
            <a:r>
              <a:rPr b="0" i="0" lang="en-US" sz="41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Who Uses </a:t>
            </a:r>
            <a:r>
              <a:rPr lang="en-US" sz="410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“</a:t>
            </a:r>
            <a:r>
              <a:rPr b="0" i="0" lang="en-US" sz="41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Not</a:t>
            </a:r>
            <a:r>
              <a:rPr lang="en-US" sz="410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b="0" i="0" lang="en-US" sz="41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Doomsday</a:t>
            </a:r>
            <a:r>
              <a:rPr lang="en-US" sz="410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”</a:t>
            </a:r>
            <a:endParaRPr b="0" i="0" sz="4100" u="none" cap="none" strike="noStrike"/>
          </a:p>
        </p:txBody>
      </p:sp>
      <p:sp>
        <p:nvSpPr>
          <p:cNvPr id="145" name="Google Shape;145;p4"/>
          <p:cNvSpPr/>
          <p:nvPr/>
        </p:nvSpPr>
        <p:spPr>
          <a:xfrm>
            <a:off x="6336034" y="1820560"/>
            <a:ext cx="3984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050"/>
              <a:buFont typeface="Gelasio"/>
              <a:buNone/>
            </a:pPr>
            <a:r>
              <a:rPr b="0" i="0" lang="en-US" sz="2050" u="sng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Emergency Management Agencies</a:t>
            </a:r>
            <a:endParaRPr b="0" i="0" sz="2050" u="sng" cap="none" strike="noStrike"/>
          </a:p>
        </p:txBody>
      </p:sp>
      <p:sp>
        <p:nvSpPr>
          <p:cNvPr id="146" name="Google Shape;146;p4"/>
          <p:cNvSpPr/>
          <p:nvPr/>
        </p:nvSpPr>
        <p:spPr>
          <a:xfrm>
            <a:off x="6336025" y="2265525"/>
            <a:ext cx="75591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650"/>
              <a:buFont typeface="Gelasio"/>
              <a:buNone/>
            </a:pPr>
            <a:r>
              <a:rPr b="0" i="0" lang="en-US" sz="18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Coordination teams receive validated threat assessments with confidence levels, enabling faster resource deployment without false alarms.</a:t>
            </a:r>
            <a:endParaRPr b="0" i="0" sz="1800" u="none" cap="none" strike="noStrike"/>
          </a:p>
        </p:txBody>
      </p:sp>
      <p:sp>
        <p:nvSpPr>
          <p:cNvPr id="147" name="Google Shape;147;p4"/>
          <p:cNvSpPr/>
          <p:nvPr/>
        </p:nvSpPr>
        <p:spPr>
          <a:xfrm>
            <a:off x="6336022" y="3559379"/>
            <a:ext cx="4237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050"/>
              <a:buFont typeface="Gelasio"/>
              <a:buNone/>
            </a:pPr>
            <a:r>
              <a:rPr b="0" i="0" lang="en-US" sz="2050" u="sng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Local Governments &amp; Municipalities</a:t>
            </a:r>
            <a:endParaRPr b="0" i="0" sz="2050" u="sng" cap="none" strike="noStrike"/>
          </a:p>
        </p:txBody>
      </p:sp>
      <p:sp>
        <p:nvSpPr>
          <p:cNvPr id="148" name="Google Shape;148;p4"/>
          <p:cNvSpPr/>
          <p:nvPr/>
        </p:nvSpPr>
        <p:spPr>
          <a:xfrm>
            <a:off x="6336024" y="4167800"/>
            <a:ext cx="7780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650"/>
              <a:buFont typeface="Gelasio"/>
              <a:buNone/>
            </a:pPr>
            <a:r>
              <a:rPr b="0" i="0" lang="en-US" sz="18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Mayors, city planners, and public works leverage location-specific risk profiles for infrastructure planning and evacuation protocols.</a:t>
            </a:r>
            <a:endParaRPr b="0" i="0" sz="1800" u="none" cap="none" strike="noStrike"/>
          </a:p>
        </p:txBody>
      </p:sp>
      <p:sp>
        <p:nvSpPr>
          <p:cNvPr id="149" name="Google Shape;149;p4"/>
          <p:cNvSpPr/>
          <p:nvPr/>
        </p:nvSpPr>
        <p:spPr>
          <a:xfrm>
            <a:off x="6336034" y="5472094"/>
            <a:ext cx="3015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050"/>
              <a:buFont typeface="Gelasio"/>
              <a:buNone/>
            </a:pPr>
            <a:r>
              <a:rPr b="0" i="0" lang="en-US" sz="2050" u="sng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Communities &amp; Residents</a:t>
            </a:r>
            <a:endParaRPr b="0" i="0" sz="2050" u="sng" cap="none" strike="noStrike"/>
          </a:p>
        </p:txBody>
      </p:sp>
      <p:sp>
        <p:nvSpPr>
          <p:cNvPr id="150" name="Google Shape;150;p4"/>
          <p:cNvSpPr/>
          <p:nvPr/>
        </p:nvSpPr>
        <p:spPr>
          <a:xfrm>
            <a:off x="6336025" y="6021475"/>
            <a:ext cx="75591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650"/>
              <a:buFont typeface="Gelasio"/>
              <a:buNone/>
            </a:pPr>
            <a:r>
              <a:rPr b="0" i="0" lang="en-US" sz="180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Personalized alerts by geographic zone ensure relevant warnings reach people who need preparedness guidance.</a:t>
            </a:r>
            <a:endParaRPr b="0" i="0" sz="1800" u="none" cap="none" strike="noStrike"/>
          </a:p>
        </p:txBody>
      </p:sp>
      <p:pic>
        <p:nvPicPr>
          <p:cNvPr id="151" name="Google Shape;15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6333900" y="2260664"/>
            <a:ext cx="66120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3350"/>
              <a:buFont typeface="Gelasio"/>
              <a:buNone/>
            </a:pPr>
            <a:r>
              <a:rPr b="0" i="0" lang="en-US" sz="335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Risk Visualization in Action</a:t>
            </a:r>
            <a:endParaRPr b="0" i="0" sz="33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5847248" y="3596675"/>
            <a:ext cx="25500" cy="3741000"/>
          </a:xfrm>
          <a:prstGeom prst="roundRect">
            <a:avLst>
              <a:gd fmla="val 112487" name="adj"/>
            </a:avLst>
          </a:prstGeom>
          <a:solidFill>
            <a:srgbClr val="504D4C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6036630" y="3798726"/>
            <a:ext cx="572700" cy="25500"/>
          </a:xfrm>
          <a:prstGeom prst="roundRect">
            <a:avLst>
              <a:gd fmla="val 112487" name="adj"/>
            </a:avLst>
          </a:prstGeom>
          <a:solidFill>
            <a:srgbClr val="504D4C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5632393" y="3596675"/>
            <a:ext cx="429600" cy="429600"/>
          </a:xfrm>
          <a:prstGeom prst="roundRect">
            <a:avLst>
              <a:gd fmla="val 6668" name="adj"/>
            </a:avLst>
          </a:prstGeom>
          <a:solidFill>
            <a:srgbClr val="373433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5703968" y="3632428"/>
            <a:ext cx="286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229"/>
              <a:buFont typeface="Gelasio"/>
              <a:buNone/>
            </a:pPr>
            <a:r>
              <a:rPr b="0" i="0" lang="en-US" sz="222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1</a:t>
            </a:r>
            <a:endParaRPr b="0" i="0" sz="2228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6802325" y="3662200"/>
            <a:ext cx="50190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39"/>
              <a:buFont typeface="Gelasio"/>
              <a:buNone/>
            </a:pPr>
            <a:r>
              <a:rPr lang="en-US" sz="183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Fetching Real-Time Data using Trusted API’s</a:t>
            </a:r>
            <a:endParaRPr b="0" i="0" sz="1838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6802316" y="4047210"/>
            <a:ext cx="7682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30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449"/>
              <a:buFont typeface="Gelasio"/>
              <a:buNone/>
            </a:pPr>
            <a:r>
              <a:rPr lang="en-US" sz="144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Fetch real-time using trusted API’s like USGS-HANS, NASA-FIRMS, NOAA etc.   </a:t>
            </a:r>
            <a:endParaRPr b="0" i="0" sz="1448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6036630" y="4806195"/>
            <a:ext cx="572700" cy="25500"/>
          </a:xfrm>
          <a:prstGeom prst="roundRect">
            <a:avLst>
              <a:gd fmla="val 112487" name="adj"/>
            </a:avLst>
          </a:prstGeom>
          <a:solidFill>
            <a:srgbClr val="504D4C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632393" y="4604144"/>
            <a:ext cx="429600" cy="429600"/>
          </a:xfrm>
          <a:prstGeom prst="roundRect">
            <a:avLst>
              <a:gd fmla="val 6668" name="adj"/>
            </a:avLst>
          </a:prstGeom>
          <a:solidFill>
            <a:srgbClr val="373433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5703968" y="4639897"/>
            <a:ext cx="286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229"/>
              <a:buFont typeface="Gelasio"/>
              <a:buNone/>
            </a:pPr>
            <a:r>
              <a:rPr b="0" i="0" lang="en-US" sz="222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2</a:t>
            </a:r>
            <a:endParaRPr b="0" i="0" sz="2228" u="none" cap="none" strike="noStrike"/>
          </a:p>
        </p:txBody>
      </p:sp>
      <p:sp>
        <p:nvSpPr>
          <p:cNvPr id="168" name="Google Shape;168;p7"/>
          <p:cNvSpPr/>
          <p:nvPr/>
        </p:nvSpPr>
        <p:spPr>
          <a:xfrm>
            <a:off x="6802316" y="4669681"/>
            <a:ext cx="32355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39"/>
              <a:buFont typeface="Gelasio"/>
              <a:buNone/>
            </a:pPr>
            <a:r>
              <a:rPr b="0" i="0" lang="en-US" sz="183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Multi-hazard analysis initiated</a:t>
            </a:r>
            <a:endParaRPr b="0" i="0" sz="1838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6802316" y="5054679"/>
            <a:ext cx="7682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30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449"/>
              <a:buFont typeface="Gelasio"/>
              <a:buNone/>
            </a:pPr>
            <a:r>
              <a:rPr b="0" i="0" lang="en-US" sz="144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AI </a:t>
            </a:r>
            <a:r>
              <a:rPr lang="en-US" sz="144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E</a:t>
            </a:r>
            <a:r>
              <a:rPr b="0" i="0" lang="en-US" sz="144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xamines</a:t>
            </a:r>
            <a:r>
              <a:rPr lang="en-US" sz="144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the Data in a Modular way to Predict the threats using </a:t>
            </a:r>
            <a:r>
              <a:rPr lang="en-US" sz="144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the data.</a:t>
            </a:r>
            <a:r>
              <a:rPr b="0" i="0" lang="en-US" sz="144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b="0" i="0" sz="1448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6036630" y="5813663"/>
            <a:ext cx="572700" cy="25500"/>
          </a:xfrm>
          <a:prstGeom prst="roundRect">
            <a:avLst>
              <a:gd fmla="val 112487" name="adj"/>
            </a:avLst>
          </a:prstGeom>
          <a:solidFill>
            <a:srgbClr val="504D4C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5632393" y="5611612"/>
            <a:ext cx="429600" cy="429600"/>
          </a:xfrm>
          <a:prstGeom prst="roundRect">
            <a:avLst>
              <a:gd fmla="val 6668" name="adj"/>
            </a:avLst>
          </a:prstGeom>
          <a:solidFill>
            <a:srgbClr val="373433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5703968" y="5647366"/>
            <a:ext cx="286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229"/>
              <a:buFont typeface="Gelasio"/>
              <a:buNone/>
            </a:pPr>
            <a:r>
              <a:rPr b="0" i="0" lang="en-US" sz="222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3</a:t>
            </a:r>
            <a:endParaRPr b="0" i="0" sz="2228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6802316" y="5677149"/>
            <a:ext cx="23952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39"/>
              <a:buFont typeface="Gelasio"/>
              <a:buNone/>
            </a:pPr>
            <a:r>
              <a:rPr b="0" i="0" lang="en-US" sz="183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Validation engine runs</a:t>
            </a:r>
            <a:endParaRPr b="0" i="0" sz="1838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6802316" y="6062147"/>
            <a:ext cx="7682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30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449"/>
              <a:buFont typeface="Gelasio"/>
              <a:buNone/>
            </a:pPr>
            <a:r>
              <a:rPr lang="en-US" sz="144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RAG helps to</a:t>
            </a:r>
            <a:r>
              <a:rPr b="0" i="0" lang="en-US" sz="144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cross-check predictions and assign confidence levels based on historic data.</a:t>
            </a:r>
            <a:endParaRPr b="0" i="0" sz="1448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6036630" y="6821132"/>
            <a:ext cx="572700" cy="25500"/>
          </a:xfrm>
          <a:prstGeom prst="roundRect">
            <a:avLst>
              <a:gd fmla="val 112487" name="adj"/>
            </a:avLst>
          </a:prstGeom>
          <a:solidFill>
            <a:srgbClr val="504D4C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5632393" y="6619081"/>
            <a:ext cx="429600" cy="429600"/>
          </a:xfrm>
          <a:prstGeom prst="roundRect">
            <a:avLst>
              <a:gd fmla="val 6668" name="adj"/>
            </a:avLst>
          </a:prstGeom>
          <a:solidFill>
            <a:srgbClr val="373433"/>
          </a:solidFill>
          <a:ln>
            <a:noFill/>
          </a:ln>
        </p:spPr>
        <p:txBody>
          <a:bodyPr anchorCtr="0" anchor="ctr" bIns="101875" lIns="101875" spcFirstLastPara="1" rIns="101875" wrap="square" tIns="10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5703968" y="6654834"/>
            <a:ext cx="286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2229"/>
              <a:buFont typeface="Gelasio"/>
              <a:buNone/>
            </a:pPr>
            <a:r>
              <a:rPr b="0" i="0" lang="en-US" sz="222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4</a:t>
            </a:r>
            <a:endParaRPr b="0" i="0" sz="2228" u="none" cap="none" strike="noStrike"/>
          </a:p>
        </p:txBody>
      </p:sp>
      <p:sp>
        <p:nvSpPr>
          <p:cNvPr id="178" name="Google Shape;178;p7"/>
          <p:cNvSpPr/>
          <p:nvPr/>
        </p:nvSpPr>
        <p:spPr>
          <a:xfrm>
            <a:off x="6802325" y="6684625"/>
            <a:ext cx="38370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39"/>
              <a:buFont typeface="Gelasio"/>
              <a:buNone/>
            </a:pPr>
            <a:r>
              <a:rPr b="0" i="0" lang="en-US" sz="183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Risk visualization</a:t>
            </a:r>
            <a:r>
              <a:rPr lang="en-US" sz="1838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and Mitigation</a:t>
            </a:r>
            <a:endParaRPr b="0" i="0" sz="1838" u="none" cap="none" strike="noStrike"/>
          </a:p>
        </p:txBody>
      </p:sp>
      <p:sp>
        <p:nvSpPr>
          <p:cNvPr id="179" name="Google Shape;179;p7"/>
          <p:cNvSpPr/>
          <p:nvPr/>
        </p:nvSpPr>
        <p:spPr>
          <a:xfrm>
            <a:off x="6802316" y="7069616"/>
            <a:ext cx="7682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30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449"/>
              <a:buFont typeface="Gelasio"/>
              <a:buNone/>
            </a:pPr>
            <a:r>
              <a:rPr b="0" i="0" lang="en-US" sz="1448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Color-coded threat matrix with priority recommendations and mitigation guidance</a:t>
            </a:r>
            <a:endParaRPr b="0" i="0" sz="1448" u="none" cap="none" strike="noStrike"/>
          </a:p>
        </p:txBody>
      </p:sp>
      <p:pic>
        <p:nvPicPr>
          <p:cNvPr id="180" name="Google Shape;18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906" y="0"/>
            <a:ext cx="5534211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63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2753410" y="3215301"/>
            <a:ext cx="9019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3850"/>
              <a:buFont typeface="Gelasio"/>
              <a:buNone/>
            </a:pPr>
            <a:r>
              <a:rPr lang="en-US" sz="385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Features</a:t>
            </a:r>
            <a:endParaRPr b="0" i="0" sz="385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770150" y="4155700"/>
            <a:ext cx="322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900"/>
              <a:buFont typeface="Gelasio"/>
              <a:buNone/>
            </a:pPr>
            <a:r>
              <a:rPr b="0" i="0" lang="en-US" sz="1900" u="sng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Transparency in Predictions</a:t>
            </a:r>
            <a:endParaRPr b="0" i="0" sz="1900" u="sng" cap="none" strike="noStrike"/>
          </a:p>
        </p:txBody>
      </p:sp>
      <p:sp>
        <p:nvSpPr>
          <p:cNvPr id="190" name="Google Shape;190;p8"/>
          <p:cNvSpPr/>
          <p:nvPr/>
        </p:nvSpPr>
        <p:spPr>
          <a:xfrm>
            <a:off x="770150" y="4565500"/>
            <a:ext cx="65622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550"/>
              <a:buFont typeface="Gelasio"/>
              <a:buNone/>
            </a:pPr>
            <a:r>
              <a:rPr b="0" i="0" lang="en-US" sz="16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Every AI-generated threat assessment includes confidence scores</a:t>
            </a: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and Reasoning</a:t>
            </a:r>
            <a:r>
              <a:rPr b="0" i="0" lang="en-US" sz="16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r>
              <a:rPr b="0" i="0" lang="en-US" sz="16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Users understand </a:t>
            </a:r>
            <a:r>
              <a:rPr b="0" i="1" lang="en-US" sz="16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why</a:t>
            </a:r>
            <a:r>
              <a:rPr b="0" i="0" lang="en-US" sz="16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a prediction exists rather than blindly trusting algorithmic output.</a:t>
            </a:r>
            <a:endParaRPr b="0" i="0" sz="165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7399258" y="4294584"/>
            <a:ext cx="45720" cy="1339929"/>
          </a:xfrm>
          <a:prstGeom prst="rect">
            <a:avLst/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7722235" y="6155675"/>
            <a:ext cx="557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900"/>
              <a:buFont typeface="Gelasio"/>
              <a:buNone/>
            </a:pPr>
            <a:r>
              <a:rPr lang="en-US" sz="1900" u="sng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Multiple Disaster’s covered under one platform</a:t>
            </a:r>
            <a:endParaRPr b="0" i="0" sz="1900" u="sng" cap="none" strike="noStrike"/>
          </a:p>
        </p:txBody>
      </p:sp>
      <p:sp>
        <p:nvSpPr>
          <p:cNvPr id="193" name="Google Shape;193;p8"/>
          <p:cNvSpPr/>
          <p:nvPr/>
        </p:nvSpPr>
        <p:spPr>
          <a:xfrm>
            <a:off x="7664874" y="4574489"/>
            <a:ext cx="65622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550"/>
              <a:buFont typeface="Gelasio"/>
              <a:buNone/>
            </a:pP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Mitigation using Groq and Open Street Map data for optimizing supply chain paths for better disaster management driven infrastructure 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413671" y="6136467"/>
            <a:ext cx="45600" cy="1339800"/>
          </a:xfrm>
          <a:prstGeom prst="rect">
            <a:avLst/>
          </a:prstGeom>
          <a:solidFill>
            <a:srgbClr val="C49F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770162" y="6155678"/>
            <a:ext cx="310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900"/>
              <a:buFont typeface="Gelasio"/>
              <a:buNone/>
            </a:pPr>
            <a:r>
              <a:rPr b="0" i="0" lang="en-US" sz="1900" u="sng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Communicating Uncertainty</a:t>
            </a:r>
            <a:endParaRPr b="0" i="0" sz="1900" u="sng" cap="none" strike="noStrike"/>
          </a:p>
        </p:txBody>
      </p:sp>
      <p:sp>
        <p:nvSpPr>
          <p:cNvPr id="196" name="Google Shape;196;p8"/>
          <p:cNvSpPr/>
          <p:nvPr/>
        </p:nvSpPr>
        <p:spPr>
          <a:xfrm>
            <a:off x="770162" y="6592605"/>
            <a:ext cx="6275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550"/>
              <a:buFont typeface="Gelasio"/>
              <a:buNone/>
            </a:pPr>
            <a:r>
              <a:rPr b="0" i="0" lang="en-US" sz="16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The platform distinguishes "high-confidence threats" from "monitoring advisories" to prevent alarmism. Context-heavy notifications explain probabilistic reasoning in plain language.</a:t>
            </a:r>
            <a:endParaRPr b="0" i="0" sz="1650" u="none" cap="none" strike="noStrike"/>
          </a:p>
        </p:txBody>
      </p:sp>
      <p:pic>
        <p:nvPicPr>
          <p:cNvPr id="197" name="Google Shape;1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/>
          <p:nvPr/>
        </p:nvSpPr>
        <p:spPr>
          <a:xfrm>
            <a:off x="7653403" y="4146441"/>
            <a:ext cx="246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900"/>
              <a:buFont typeface="Gelasio"/>
              <a:buNone/>
            </a:pPr>
            <a:r>
              <a:rPr lang="en-US" sz="1900" u="sng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Mitigation Strategies</a:t>
            </a:r>
            <a:endParaRPr b="0" i="0" sz="1900" u="sng" cap="none" strike="noStrike"/>
          </a:p>
        </p:txBody>
      </p:sp>
      <p:sp>
        <p:nvSpPr>
          <p:cNvPr id="199" name="Google Shape;199;p8"/>
          <p:cNvSpPr/>
          <p:nvPr/>
        </p:nvSpPr>
        <p:spPr>
          <a:xfrm>
            <a:off x="7664874" y="6592600"/>
            <a:ext cx="65622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550"/>
              <a:buFont typeface="Gelasio"/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7664875" y="6515760"/>
            <a:ext cx="65622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We have c</a:t>
            </a: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overed a total of 5 n</a:t>
            </a: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atural d</a:t>
            </a: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isasters :</a:t>
            </a:r>
            <a:endParaRPr sz="165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0" rtl="0" algn="just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Volcano, Earthquake, Floods, Forest Fires, Solar Flares and Pandemics</a:t>
            </a:r>
            <a:r>
              <a:rPr lang="en-US" sz="16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/>
          <p:nvPr/>
        </p:nvSpPr>
        <p:spPr>
          <a:xfrm>
            <a:off x="385901" y="1027025"/>
            <a:ext cx="602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2650"/>
              <a:buFont typeface="Gelasio"/>
              <a:buNone/>
            </a:pPr>
            <a:r>
              <a:rPr b="0" i="0" lang="en-US" sz="265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Expanding Our Platform</a:t>
            </a:r>
            <a:r>
              <a:rPr lang="en-US" sz="265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’s </a:t>
            </a:r>
            <a:r>
              <a:rPr b="0" i="0" lang="en-US" sz="265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 Capabilities</a:t>
            </a:r>
            <a:endParaRPr b="0" i="0" sz="2650" u="none" cap="none" strike="noStrike"/>
          </a:p>
        </p:txBody>
      </p:sp>
      <p:sp>
        <p:nvSpPr>
          <p:cNvPr id="207" name="Google Shape;207;p9"/>
          <p:cNvSpPr/>
          <p:nvPr/>
        </p:nvSpPr>
        <p:spPr>
          <a:xfrm>
            <a:off x="462731" y="1548070"/>
            <a:ext cx="3138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1300"/>
              <a:buFont typeface="Gelasio"/>
              <a:buNone/>
            </a:pPr>
            <a:r>
              <a:rPr b="0" i="0" lang="en-US" sz="1900" u="none" cap="none" strike="noStrike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Roadmap</a:t>
            </a:r>
            <a:r>
              <a:rPr lang="en-US" sz="190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:</a:t>
            </a:r>
            <a:endParaRPr b="0" i="0" sz="1900" u="none" cap="none" strike="noStrike"/>
          </a:p>
        </p:txBody>
      </p:sp>
      <p:sp>
        <p:nvSpPr>
          <p:cNvPr id="208" name="Google Shape;208;p9"/>
          <p:cNvSpPr/>
          <p:nvPr/>
        </p:nvSpPr>
        <p:spPr>
          <a:xfrm>
            <a:off x="385900" y="2069125"/>
            <a:ext cx="7774800" cy="54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Better models, diversifying dataset by adding more countries and regions so we have more data to show on our maps.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We also want to work on adding more API endpoints and improving visualization wherever we can.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Global flood and fire coverage via GloFAS (Copernicus) and multi-region FIRMS calls — currently US-only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Fine-tune cascade predictions using validated outcomes — did our predicted cascades actually happen?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Economic impact estimation per cascade chain (infrastructure costs, healthcare burden, displacement)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Real-time streaming dashboard with multi-city simultaneous monitoring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-3429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800"/>
              <a:buFont typeface="Gelasio"/>
              <a:buChar char="●"/>
            </a:pPr>
            <a:r>
              <a:rPr lang="en-US" sz="180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Role-based alerts — hospital admins get health cascades, city engineers get infrastructure cascades, field responders get mobile notifications</a:t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  <a:p>
            <a:pPr indent="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9C2C0"/>
              </a:solidFill>
              <a:latin typeface="Gelasio"/>
              <a:ea typeface="Gelasio"/>
              <a:cs typeface="Gelasio"/>
              <a:sym typeface="Gelasio"/>
            </a:endParaRPr>
          </a:p>
        </p:txBody>
      </p:sp>
      <p:pic>
        <p:nvPicPr>
          <p:cNvPr descr="preencoded.png"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456" y="1117283"/>
            <a:ext cx="5936934" cy="3313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3456" y="4430911"/>
            <a:ext cx="5936934" cy="331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6253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1346597" y="3015496"/>
            <a:ext cx="8744188" cy="5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8B6A4"/>
              </a:buClr>
              <a:buSzPts val="3400"/>
              <a:buFont typeface="Gelasio"/>
              <a:buNone/>
            </a:pPr>
            <a:r>
              <a:rPr lang="en-US" sz="340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Thank You</a:t>
            </a:r>
            <a:r>
              <a:rPr lang="en-US" sz="3400">
                <a:solidFill>
                  <a:srgbClr val="D8B6A4"/>
                </a:solidFill>
                <a:latin typeface="Gelasio"/>
                <a:ea typeface="Gelasio"/>
                <a:cs typeface="Gelasio"/>
                <a:sym typeface="Gelasio"/>
              </a:rPr>
              <a:t> for listening, Happy to Answer any of your Queries 😁</a:t>
            </a:r>
            <a:endParaRPr b="0" i="0" sz="3400" u="none" cap="none" strike="noStrike"/>
          </a:p>
        </p:txBody>
      </p:sp>
      <p:pic>
        <p:nvPicPr>
          <p:cNvPr descr="preencoded.png"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597" y="4558966"/>
            <a:ext cx="3979070" cy="691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5666" y="4558966"/>
            <a:ext cx="3979070" cy="691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4734" y="4558966"/>
            <a:ext cx="3979070" cy="6919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/>
          <p:nvPr/>
        </p:nvSpPr>
        <p:spPr>
          <a:xfrm>
            <a:off x="1346597" y="5736312"/>
            <a:ext cx="11937206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C9C2C0"/>
              </a:buClr>
              <a:buSzPts val="1350"/>
              <a:buFont typeface="Gelasio"/>
              <a:buNone/>
            </a:pPr>
            <a:r>
              <a:rPr b="0" i="0" lang="en-US" sz="13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Together, we can save lives and build more resilient communities through intelligent disaster prediction. </a:t>
            </a:r>
            <a:r>
              <a:rPr b="1" i="0" lang="en-US" sz="13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Let's </a:t>
            </a:r>
            <a:r>
              <a:rPr b="1" lang="en-US" sz="1350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Not Doomsday!!</a:t>
            </a:r>
            <a:r>
              <a:rPr b="1" i="0" lang="en-US" sz="1350" u="none" cap="none" strike="noStrike">
                <a:solidFill>
                  <a:srgbClr val="C9C2C0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b="0" i="0" sz="1350" u="none" cap="none" strike="noStrike"/>
          </a:p>
        </p:txBody>
      </p:sp>
      <p:sp>
        <p:nvSpPr>
          <p:cNvPr id="223" name="Google Shape;223;p10"/>
          <p:cNvSpPr/>
          <p:nvPr/>
        </p:nvSpPr>
        <p:spPr>
          <a:xfrm>
            <a:off x="1346597" y="6752511"/>
            <a:ext cx="11937206" cy="624126"/>
          </a:xfrm>
          <a:prstGeom prst="roundRect">
            <a:avLst>
              <a:gd fmla="val 4158" name="adj"/>
            </a:avLst>
          </a:prstGeom>
          <a:solidFill>
            <a:srgbClr val="3322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4" name="Google Shape;22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9595" y="6984921"/>
            <a:ext cx="216218" cy="17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/>
          <p:cNvSpPr/>
          <p:nvPr/>
        </p:nvSpPr>
        <p:spPr>
          <a:xfrm>
            <a:off x="1908810" y="6927652"/>
            <a:ext cx="11201995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Gelasio"/>
              <a:buNone/>
            </a:pPr>
            <a:r>
              <a:rPr b="1" lang="en-US" sz="1350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sohamsantra04@gmail.com</a:t>
            </a:r>
            <a:endParaRPr b="0" i="0" sz="1350" u="none" cap="none" strike="noStrike"/>
          </a:p>
        </p:txBody>
      </p:sp>
      <p:pic>
        <p:nvPicPr>
          <p:cNvPr id="226" name="Google Shape;22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30700" y="7729675"/>
            <a:ext cx="1999700" cy="4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2026-02-15T18:34:15Z</dcterms:created>
</cp:coreProperties>
</file>